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Inter"/>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12">
          <p15:clr>
            <a:srgbClr val="A4A3A4"/>
          </p15:clr>
        </p15:guide>
        <p15:guide id="2" pos="144">
          <p15:clr>
            <a:srgbClr val="A4A3A4"/>
          </p15:clr>
        </p15:guide>
        <p15:guide id="3" orient="horz" pos="876">
          <p15:clr>
            <a:srgbClr val="A4A3A4"/>
          </p15:clr>
        </p15:guide>
      </p15:sldGuideLst>
    </p:ext>
    <p:ext uri="GoogleSlidesCustomDataVersion2">
      <go:slidesCustomData xmlns:go="http://customooxmlschemas.google.com/" r:id="rId25" roundtripDataSignature="AMtx7mg8bIIXoBCej3Pt3dQoSV/cgs+d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12" orient="horz"/>
        <p:guide pos="144"/>
        <p:guide pos="87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ter-bold.fntdata"/><Relationship Id="rId23" Type="http://schemas.openxmlformats.org/officeDocument/2006/relationships/font" Target="fonts/Inter-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4" name="Google Shape;154;p4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0" name="Google Shape;160;p4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p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2" name="Google Shape;172;p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9ede6f5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c9ede6f53f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6" name="Google Shape;186;p4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92" name="Google Shape;192;p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rgbClr val="223366"/>
                </a:solidFill>
              </a:rPr>
              <a:t>Thank You !!</a:t>
            </a:r>
            <a:endParaRPr b="1" sz="1100">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t/>
            </a:r>
            <a:endParaRPr b="1"/>
          </a:p>
        </p:txBody>
      </p:sp>
      <p:sp>
        <p:nvSpPr>
          <p:cNvPr id="80" name="Google Shape;8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90" name="Google Shape;90;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00" name="Google Shape;100;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08" name="Google Shape;108;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16" name="Google Shape;116;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24" name="Google Shape;124;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
        <p:nvSpPr>
          <p:cNvPr id="137" name="Google Shape;137;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p4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51"/>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51"/>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6" name="Google Shape;16;p51"/>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 name="Google Shape;17;p51"/>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8" name="Google Shape;18;p51"/>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4" name="Google Shape;5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1" name="Shape 21"/>
        <p:cNvGrpSpPr/>
        <p:nvPr/>
      </p:nvGrpSpPr>
      <p:grpSpPr>
        <a:xfrm>
          <a:off x="0" y="0"/>
          <a:ext cx="0" cy="0"/>
          <a:chOff x="0" y="0"/>
          <a:chExt cx="0" cy="0"/>
        </a:xfrm>
      </p:grpSpPr>
      <p:sp>
        <p:nvSpPr>
          <p:cNvPr id="22" name="Google Shape;22;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3" name="Google Shape;23;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4" name="Google Shape;2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25" name="Shape 25"/>
        <p:cNvGrpSpPr/>
        <p:nvPr/>
      </p:nvGrpSpPr>
      <p:grpSpPr>
        <a:xfrm>
          <a:off x="0" y="0"/>
          <a:ext cx="0" cy="0"/>
          <a:chOff x="0" y="0"/>
          <a:chExt cx="0" cy="0"/>
        </a:xfrm>
      </p:grpSpPr>
      <p:sp>
        <p:nvSpPr>
          <p:cNvPr id="26" name="Google Shape;26;p53"/>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7" name="Google Shape;27;p53"/>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54"/>
          <p:cNvSpPr txBox="1"/>
          <p:nvPr>
            <p:ph type="title"/>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0" name="Google Shape;30;p54"/>
          <p:cNvSpPr txBox="1"/>
          <p:nvPr>
            <p:ph idx="1" type="body"/>
          </p:nvPr>
        </p:nvSpPr>
        <p:spPr>
          <a:xfrm>
            <a:off x="0" y="0"/>
            <a:ext cx="3000000" cy="30000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1" name="Google Shape;31;p54"/>
          <p:cNvSpPr txBox="1"/>
          <p:nvPr>
            <p:ph idx="11" type="ftr"/>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2" name="Google Shape;32;p54"/>
          <p:cNvSpPr txBox="1"/>
          <p:nvPr>
            <p:ph idx="10" type="dt"/>
          </p:nvPr>
        </p:nvSpPr>
        <p:spPr>
          <a:xfrm>
            <a:off x="0" y="0"/>
            <a:ext cx="3000000" cy="30000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3" name="Google Shape;33;p54"/>
          <p:cNvSpPr txBox="1"/>
          <p:nvPr>
            <p:ph idx="12" type="sldNum"/>
          </p:nvPr>
        </p:nvSpPr>
        <p:spPr>
          <a:xfrm>
            <a:off x="0" y="0"/>
            <a:ext cx="3000000" cy="30000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4" name="Shape 34"/>
        <p:cNvGrpSpPr/>
        <p:nvPr/>
      </p:nvGrpSpPr>
      <p:grpSpPr>
        <a:xfrm>
          <a:off x="0" y="0"/>
          <a:ext cx="0" cy="0"/>
          <a:chOff x="0" y="0"/>
          <a:chExt cx="0" cy="0"/>
        </a:xfrm>
      </p:grpSpPr>
      <p:sp>
        <p:nvSpPr>
          <p:cNvPr id="35" name="Google Shape;35;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5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7" name="Google Shape;37;p5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8" name="Google Shape;38;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9" name="Shape 39"/>
        <p:cNvGrpSpPr/>
        <p:nvPr/>
      </p:nvGrpSpPr>
      <p:grpSpPr>
        <a:xfrm>
          <a:off x="0" y="0"/>
          <a:ext cx="0" cy="0"/>
          <a:chOff x="0" y="0"/>
          <a:chExt cx="0" cy="0"/>
        </a:xfrm>
      </p:grpSpPr>
      <p:sp>
        <p:nvSpPr>
          <p:cNvPr id="40" name="Google Shape;40;p5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41" name="Google Shape;41;p5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42" name="Google Shape;42;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p5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5" name="Google Shape;45;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9" name="Google Shape;49;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50" name="Google Shape;50;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51" name="Google Shape;51;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0"/>
          <p:cNvSpPr/>
          <p:nvPr/>
        </p:nvSpPr>
        <p:spPr>
          <a:xfrm>
            <a:off x="7283428" y="62784"/>
            <a:ext cx="1109472" cy="584656"/>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A close up of a sign&#10;&#10;Description automatically generated" id="7" name="Google Shape;7;p50"/>
          <p:cNvPicPr preferRelativeResize="0"/>
          <p:nvPr/>
        </p:nvPicPr>
        <p:blipFill rotWithShape="1">
          <a:blip r:embed="rId1">
            <a:alphaModFix/>
          </a:blip>
          <a:srcRect b="0" l="0" r="0" t="0"/>
          <a:stretch/>
        </p:blipFill>
        <p:spPr>
          <a:xfrm>
            <a:off x="7799751" y="88917"/>
            <a:ext cx="1233874" cy="412476"/>
          </a:xfrm>
          <a:prstGeom prst="rect">
            <a:avLst/>
          </a:prstGeom>
          <a:noFill/>
          <a:ln>
            <a:noFill/>
          </a:ln>
        </p:spPr>
      </p:pic>
      <p:sp>
        <p:nvSpPr>
          <p:cNvPr id="8" name="Google Shape;8;p50"/>
          <p:cNvSpPr/>
          <p:nvPr/>
        </p:nvSpPr>
        <p:spPr>
          <a:xfrm>
            <a:off x="7594600" y="82567"/>
            <a:ext cx="165100" cy="412476"/>
          </a:xfrm>
          <a:prstGeom prst="rect">
            <a:avLst/>
          </a:prstGeom>
          <a:solidFill>
            <a:srgbClr val="84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 name="Google Shape;9;p50"/>
          <p:cNvSpPr/>
          <p:nvPr/>
        </p:nvSpPr>
        <p:spPr>
          <a:xfrm>
            <a:off x="7440249" y="82567"/>
            <a:ext cx="103551" cy="412476"/>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0" name="Google Shape;10;p50"/>
          <p:cNvSpPr/>
          <p:nvPr/>
        </p:nvSpPr>
        <p:spPr>
          <a:xfrm>
            <a:off x="0" y="5086350"/>
            <a:ext cx="9144000" cy="69850"/>
          </a:xfrm>
          <a:prstGeom prst="rect">
            <a:avLst/>
          </a:prstGeom>
          <a:solidFill>
            <a:srgbClr val="21326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 name="Google Shape;11;p50"/>
          <p:cNvSpPr/>
          <p:nvPr/>
        </p:nvSpPr>
        <p:spPr>
          <a:xfrm>
            <a:off x="0" y="88917"/>
            <a:ext cx="7283428" cy="406126"/>
          </a:xfrm>
          <a:prstGeom prst="rect">
            <a:avLst/>
          </a:prstGeom>
          <a:solidFill>
            <a:srgbClr val="213264"/>
          </a:solidFill>
          <a:ln cap="flat" cmpd="sng" w="25400">
            <a:solidFill>
              <a:srgbClr val="21326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 name="Google Shape;12;p50"/>
          <p:cNvSpPr txBox="1"/>
          <p:nvPr/>
        </p:nvSpPr>
        <p:spPr>
          <a:xfrm>
            <a:off x="92480" y="105826"/>
            <a:ext cx="395374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Arial"/>
                <a:ea typeface="Arial"/>
                <a:cs typeface="Arial"/>
                <a:sym typeface="Arial"/>
              </a:rPr>
              <a:t>Next Gen Employability Program</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5"/>
          <p:cNvSpPr/>
          <p:nvPr/>
        </p:nvSpPr>
        <p:spPr>
          <a:xfrm>
            <a:off x="0" y="0"/>
            <a:ext cx="9144000" cy="5143500"/>
          </a:xfrm>
          <a:prstGeom prst="rect">
            <a:avLst/>
          </a:prstGeom>
          <a:solidFill>
            <a:srgbClr val="DFDDF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A white circle in the sky&#10;&#10;Description automatically generated" id="63" name="Google Shape;63;p5"/>
          <p:cNvPicPr preferRelativeResize="0"/>
          <p:nvPr/>
        </p:nvPicPr>
        <p:blipFill rotWithShape="1">
          <a:blip r:embed="rId3">
            <a:alphaModFix amt="5000"/>
          </a:blip>
          <a:srcRect b="10204" l="0" r="744" t="5928"/>
          <a:stretch/>
        </p:blipFill>
        <p:spPr>
          <a:xfrm>
            <a:off x="13063" y="-1"/>
            <a:ext cx="9130937" cy="5143501"/>
          </a:xfrm>
          <a:prstGeom prst="rect">
            <a:avLst/>
          </a:prstGeom>
          <a:noFill/>
          <a:ln>
            <a:noFill/>
          </a:ln>
        </p:spPr>
      </p:pic>
      <p:sp>
        <p:nvSpPr>
          <p:cNvPr id="64" name="Google Shape;64;p5"/>
          <p:cNvSpPr/>
          <p:nvPr/>
        </p:nvSpPr>
        <p:spPr>
          <a:xfrm>
            <a:off x="1865074" y="730897"/>
            <a:ext cx="6301139" cy="3966472"/>
          </a:xfrm>
          <a:prstGeom prst="rect">
            <a:avLst/>
          </a:prstGeom>
          <a:solidFill>
            <a:srgbClr val="213163"/>
          </a:solidFill>
          <a:ln cap="flat" cmpd="sng" w="25400">
            <a:solidFill>
              <a:srgbClr val="21316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5" name="Google Shape;65;p5"/>
          <p:cNvSpPr/>
          <p:nvPr/>
        </p:nvSpPr>
        <p:spPr>
          <a:xfrm>
            <a:off x="988684" y="1023080"/>
            <a:ext cx="6985193" cy="3451405"/>
          </a:xfrm>
          <a:prstGeom prst="rect">
            <a:avLst/>
          </a:prstGeom>
          <a:solidFill>
            <a:schemeClr val="lt1"/>
          </a:solidFill>
          <a:ln cap="flat" cmpd="sng" w="25400">
            <a:solidFill>
              <a:schemeClr val="lt1"/>
            </a:solidFill>
            <a:prstDash val="solid"/>
            <a:round/>
            <a:headEnd len="sm" w="sm" type="none"/>
            <a:tailEnd len="sm" w="sm" type="none"/>
          </a:ln>
          <a:effectLst>
            <a:outerShdw blurRad="508000" sx="105000" rotWithShape="0" algn="ctr" sy="105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6" name="Google Shape;66;p5"/>
          <p:cNvSpPr/>
          <p:nvPr/>
        </p:nvSpPr>
        <p:spPr>
          <a:xfrm>
            <a:off x="2490558" y="2787442"/>
            <a:ext cx="50564" cy="446915"/>
          </a:xfrm>
          <a:prstGeom prst="rect">
            <a:avLst/>
          </a:prstGeom>
          <a:solidFill>
            <a:srgbClr val="FFE600"/>
          </a:solidFill>
          <a:ln cap="flat" cmpd="sng" w="25400">
            <a:solidFill>
              <a:srgbClr val="FFE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7" name="Google Shape;67;p5"/>
          <p:cNvSpPr txBox="1"/>
          <p:nvPr/>
        </p:nvSpPr>
        <p:spPr>
          <a:xfrm>
            <a:off x="2029564" y="2248174"/>
            <a:ext cx="5025352"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161D23"/>
                </a:solidFill>
                <a:latin typeface="Arial"/>
                <a:ea typeface="Arial"/>
                <a:cs typeface="Arial"/>
                <a:sym typeface="Arial"/>
              </a:rPr>
              <a:t>NEXT GEN EMPLOYABILITY PROGRAM</a:t>
            </a:r>
            <a:endParaRPr b="0" i="0" sz="1400" u="none" cap="none" strike="noStrike">
              <a:solidFill>
                <a:srgbClr val="000000"/>
              </a:solidFill>
              <a:latin typeface="Arial"/>
              <a:ea typeface="Arial"/>
              <a:cs typeface="Arial"/>
              <a:sym typeface="Arial"/>
            </a:endParaRPr>
          </a:p>
        </p:txBody>
      </p:sp>
      <p:sp>
        <p:nvSpPr>
          <p:cNvPr id="68" name="Google Shape;68;p5"/>
          <p:cNvSpPr txBox="1"/>
          <p:nvPr/>
        </p:nvSpPr>
        <p:spPr>
          <a:xfrm>
            <a:off x="2541122" y="2795733"/>
            <a:ext cx="401969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161D23"/>
                </a:solidFill>
                <a:latin typeface="Arial"/>
                <a:ea typeface="Arial"/>
                <a:cs typeface="Arial"/>
                <a:sym typeface="Arial"/>
              </a:rPr>
              <a:t>Creating a future-ready workforce</a:t>
            </a:r>
            <a:endParaRPr b="0" i="0" sz="1400" u="none" cap="none" strike="noStrike">
              <a:solidFill>
                <a:srgbClr val="000000"/>
              </a:solidFill>
              <a:latin typeface="Arial"/>
              <a:ea typeface="Arial"/>
              <a:cs typeface="Arial"/>
              <a:sym typeface="Arial"/>
            </a:endParaRPr>
          </a:p>
        </p:txBody>
      </p:sp>
      <p:sp>
        <p:nvSpPr>
          <p:cNvPr id="69" name="Google Shape;69;p5"/>
          <p:cNvSpPr txBox="1"/>
          <p:nvPr/>
        </p:nvSpPr>
        <p:spPr>
          <a:xfrm>
            <a:off x="1003625" y="364253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Team Members</a:t>
            </a:r>
            <a:endParaRPr b="0" i="0" sz="1400" u="none" cap="none" strike="noStrike">
              <a:solidFill>
                <a:srgbClr val="000000"/>
              </a:solidFill>
              <a:latin typeface="Arial"/>
              <a:ea typeface="Arial"/>
              <a:cs typeface="Arial"/>
              <a:sym typeface="Arial"/>
            </a:endParaRPr>
          </a:p>
        </p:txBody>
      </p:sp>
      <p:sp>
        <p:nvSpPr>
          <p:cNvPr id="70" name="Google Shape;70;p5"/>
          <p:cNvSpPr txBox="1"/>
          <p:nvPr/>
        </p:nvSpPr>
        <p:spPr>
          <a:xfrm>
            <a:off x="1095095" y="3956068"/>
            <a:ext cx="2926836" cy="4565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Student Name : </a:t>
            </a:r>
            <a:r>
              <a:rPr lang="en" sz="1100">
                <a:solidFill>
                  <a:schemeClr val="dk1"/>
                </a:solidFill>
              </a:rPr>
              <a:t>Nikitha Raj P 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Student ID : 3111211040</a:t>
            </a:r>
            <a:r>
              <a:rPr lang="en" sz="1100">
                <a:solidFill>
                  <a:schemeClr val="dk1"/>
                </a:solidFill>
              </a:rPr>
              <a:t>41</a:t>
            </a:r>
            <a:endParaRPr b="0" i="0" sz="1400" u="none" cap="none" strike="noStrike">
              <a:solidFill>
                <a:srgbClr val="000000"/>
              </a:solidFill>
              <a:latin typeface="Arial"/>
              <a:ea typeface="Arial"/>
              <a:cs typeface="Arial"/>
              <a:sym typeface="Arial"/>
            </a:endParaRPr>
          </a:p>
        </p:txBody>
      </p:sp>
      <p:cxnSp>
        <p:nvCxnSpPr>
          <p:cNvPr id="71" name="Google Shape;71;p5"/>
          <p:cNvCxnSpPr/>
          <p:nvPr/>
        </p:nvCxnSpPr>
        <p:spPr>
          <a:xfrm>
            <a:off x="1100213" y="3919492"/>
            <a:ext cx="1986613" cy="0"/>
          </a:xfrm>
          <a:prstGeom prst="straightConnector1">
            <a:avLst/>
          </a:prstGeom>
          <a:noFill/>
          <a:ln cap="flat" cmpd="sng" w="9525">
            <a:solidFill>
              <a:schemeClr val="dk1"/>
            </a:solidFill>
            <a:prstDash val="lgDashDot"/>
            <a:round/>
            <a:headEnd len="sm" w="sm" type="none"/>
            <a:tailEnd len="sm" w="sm" type="none"/>
          </a:ln>
        </p:spPr>
      </p:cxnSp>
      <p:sp>
        <p:nvSpPr>
          <p:cNvPr id="72" name="Google Shape;72;p5"/>
          <p:cNvSpPr txBox="1"/>
          <p:nvPr/>
        </p:nvSpPr>
        <p:spPr>
          <a:xfrm>
            <a:off x="5596477" y="3627293"/>
            <a:ext cx="1456920" cy="27695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Arial"/>
                <a:ea typeface="Arial"/>
                <a:cs typeface="Arial"/>
                <a:sym typeface="Arial"/>
              </a:rPr>
              <a:t>College Name</a:t>
            </a:r>
            <a:endParaRPr b="0" i="0" sz="1400" u="none" cap="none" strike="noStrike">
              <a:solidFill>
                <a:srgbClr val="000000"/>
              </a:solidFill>
              <a:latin typeface="Arial"/>
              <a:ea typeface="Arial"/>
              <a:cs typeface="Arial"/>
              <a:sym typeface="Arial"/>
            </a:endParaRPr>
          </a:p>
        </p:txBody>
      </p:sp>
      <p:cxnSp>
        <p:nvCxnSpPr>
          <p:cNvPr id="73" name="Google Shape;73;p5"/>
          <p:cNvCxnSpPr/>
          <p:nvPr/>
        </p:nvCxnSpPr>
        <p:spPr>
          <a:xfrm>
            <a:off x="5693065" y="3919492"/>
            <a:ext cx="1360332" cy="0"/>
          </a:xfrm>
          <a:prstGeom prst="straightConnector1">
            <a:avLst/>
          </a:prstGeom>
          <a:noFill/>
          <a:ln cap="flat" cmpd="sng" w="9525">
            <a:solidFill>
              <a:schemeClr val="dk1"/>
            </a:solidFill>
            <a:prstDash val="lgDashDot"/>
            <a:round/>
            <a:headEnd len="sm" w="sm" type="none"/>
            <a:tailEnd len="sm" w="sm" type="none"/>
          </a:ln>
        </p:spPr>
      </p:cxnSp>
      <p:sp>
        <p:nvSpPr>
          <p:cNvPr id="74" name="Google Shape;74;p5"/>
          <p:cNvSpPr txBox="1"/>
          <p:nvPr/>
        </p:nvSpPr>
        <p:spPr>
          <a:xfrm>
            <a:off x="5693356" y="3956068"/>
            <a:ext cx="2095554"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Loyola ICAM College of Engineering and Technology</a:t>
            </a:r>
            <a:endParaRPr b="0" i="0" sz="1400" u="none" cap="none" strike="noStrike">
              <a:solidFill>
                <a:srgbClr val="000000"/>
              </a:solidFill>
              <a:latin typeface="Arial"/>
              <a:ea typeface="Arial"/>
              <a:cs typeface="Arial"/>
              <a:sym typeface="Arial"/>
            </a:endParaRPr>
          </a:p>
        </p:txBody>
      </p:sp>
      <p:pic>
        <p:nvPicPr>
          <p:cNvPr id="75" name="Google Shape;75;p5"/>
          <p:cNvPicPr preferRelativeResize="0"/>
          <p:nvPr/>
        </p:nvPicPr>
        <p:blipFill rotWithShape="1">
          <a:blip r:embed="rId4">
            <a:alphaModFix/>
          </a:blip>
          <a:srcRect b="0" l="0" r="0" t="0"/>
          <a:stretch/>
        </p:blipFill>
        <p:spPr>
          <a:xfrm>
            <a:off x="1834750" y="1249149"/>
            <a:ext cx="1146742" cy="666202"/>
          </a:xfrm>
          <a:prstGeom prst="rect">
            <a:avLst/>
          </a:prstGeom>
          <a:noFill/>
          <a:ln>
            <a:noFill/>
          </a:ln>
        </p:spPr>
      </p:pic>
      <p:pic>
        <p:nvPicPr>
          <p:cNvPr descr="A logo with people and map&#10;&#10;Description automatically generated" id="76" name="Google Shape;76;p5"/>
          <p:cNvPicPr preferRelativeResize="0"/>
          <p:nvPr/>
        </p:nvPicPr>
        <p:blipFill rotWithShape="1">
          <a:blip r:embed="rId5">
            <a:alphaModFix/>
          </a:blip>
          <a:srcRect b="0" l="0" r="0" t="0"/>
          <a:stretch/>
        </p:blipFill>
        <p:spPr>
          <a:xfrm>
            <a:off x="6461189" y="1211666"/>
            <a:ext cx="668564" cy="666202"/>
          </a:xfrm>
          <a:prstGeom prst="rect">
            <a:avLst/>
          </a:prstGeom>
          <a:noFill/>
          <a:ln>
            <a:noFill/>
          </a:ln>
        </p:spPr>
      </p:pic>
      <p:pic>
        <p:nvPicPr>
          <p:cNvPr descr="A close up of a logo&#10;&#10;Description automatically generated" id="77" name="Google Shape;77;p5"/>
          <p:cNvPicPr preferRelativeResize="0"/>
          <p:nvPr/>
        </p:nvPicPr>
        <p:blipFill rotWithShape="1">
          <a:blip r:embed="rId6">
            <a:alphaModFix/>
          </a:blip>
          <a:srcRect b="0" l="0" r="0" t="0"/>
          <a:stretch/>
        </p:blipFill>
        <p:spPr>
          <a:xfrm>
            <a:off x="3927667" y="1286631"/>
            <a:ext cx="1587347" cy="51627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43"/>
          <p:cNvSpPr txBox="1"/>
          <p:nvPr>
            <p:ph type="title"/>
          </p:nvPr>
        </p:nvSpPr>
        <p:spPr>
          <a:xfrm>
            <a:off x="628785" y="558270"/>
            <a:ext cx="7886430" cy="341843"/>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1600">
                <a:solidFill>
                  <a:srgbClr val="213164"/>
                </a:solidFill>
              </a:rPr>
              <a:t>History Page</a:t>
            </a:r>
            <a:endParaRPr/>
          </a:p>
        </p:txBody>
      </p:sp>
      <p:pic>
        <p:nvPicPr>
          <p:cNvPr id="157" name="Google Shape;157;p43"/>
          <p:cNvPicPr preferRelativeResize="0"/>
          <p:nvPr/>
        </p:nvPicPr>
        <p:blipFill rotWithShape="1">
          <a:blip r:embed="rId3">
            <a:alphaModFix/>
          </a:blip>
          <a:srcRect b="0" l="0" r="0" t="14030"/>
          <a:stretch/>
        </p:blipFill>
        <p:spPr>
          <a:xfrm>
            <a:off x="949550" y="1073250"/>
            <a:ext cx="7001923" cy="33860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44"/>
          <p:cNvSpPr txBox="1"/>
          <p:nvPr>
            <p:ph type="title"/>
          </p:nvPr>
        </p:nvSpPr>
        <p:spPr>
          <a:xfrm>
            <a:off x="628785" y="558270"/>
            <a:ext cx="7886430" cy="341843"/>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1600">
                <a:solidFill>
                  <a:srgbClr val="213164"/>
                </a:solidFill>
              </a:rPr>
              <a:t>Audio Player Page</a:t>
            </a:r>
            <a:endParaRPr/>
          </a:p>
        </p:txBody>
      </p:sp>
      <p:pic>
        <p:nvPicPr>
          <p:cNvPr id="163" name="Google Shape;163;p44"/>
          <p:cNvPicPr preferRelativeResize="0"/>
          <p:nvPr/>
        </p:nvPicPr>
        <p:blipFill rotWithShape="1">
          <a:blip r:embed="rId3">
            <a:alphaModFix/>
          </a:blip>
          <a:srcRect b="1522" l="0" r="0" t="1512"/>
          <a:stretch/>
        </p:blipFill>
        <p:spPr>
          <a:xfrm>
            <a:off x="1539000" y="971550"/>
            <a:ext cx="6166123" cy="3737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45"/>
          <p:cNvSpPr txBox="1"/>
          <p:nvPr>
            <p:ph type="title"/>
          </p:nvPr>
        </p:nvSpPr>
        <p:spPr>
          <a:xfrm>
            <a:off x="628785" y="592137"/>
            <a:ext cx="7886430" cy="357981"/>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1600">
                <a:solidFill>
                  <a:srgbClr val="213264"/>
                </a:solidFill>
              </a:rPr>
              <a:t>Playlist Page</a:t>
            </a:r>
            <a:endParaRPr/>
          </a:p>
        </p:txBody>
      </p:sp>
      <p:pic>
        <p:nvPicPr>
          <p:cNvPr id="169" name="Google Shape;169;p45"/>
          <p:cNvPicPr preferRelativeResize="0"/>
          <p:nvPr/>
        </p:nvPicPr>
        <p:blipFill rotWithShape="1">
          <a:blip r:embed="rId3">
            <a:alphaModFix/>
          </a:blip>
          <a:srcRect b="0" l="5149" r="5140" t="0"/>
          <a:stretch/>
        </p:blipFill>
        <p:spPr>
          <a:xfrm>
            <a:off x="1781338" y="971550"/>
            <a:ext cx="5581325" cy="38885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46"/>
          <p:cNvSpPr txBox="1"/>
          <p:nvPr>
            <p:ph type="title"/>
          </p:nvPr>
        </p:nvSpPr>
        <p:spPr>
          <a:xfrm>
            <a:off x="628785" y="693473"/>
            <a:ext cx="7886430" cy="499534"/>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sz="1600">
                <a:solidFill>
                  <a:srgbClr val="213264"/>
                </a:solidFill>
              </a:rPr>
              <a:t>Backend Admin Page</a:t>
            </a:r>
            <a:endParaRPr/>
          </a:p>
        </p:txBody>
      </p:sp>
      <p:cxnSp>
        <p:nvCxnSpPr>
          <p:cNvPr id="175" name="Google Shape;175;p46"/>
          <p:cNvCxnSpPr/>
          <p:nvPr/>
        </p:nvCxnSpPr>
        <p:spPr>
          <a:xfrm>
            <a:off x="3464719" y="1985963"/>
            <a:ext cx="142875" cy="0"/>
          </a:xfrm>
          <a:prstGeom prst="straightConnector1">
            <a:avLst/>
          </a:prstGeom>
          <a:noFill/>
          <a:ln cap="flat" cmpd="sng" w="38100">
            <a:solidFill>
              <a:srgbClr val="0051BA"/>
            </a:solidFill>
            <a:prstDash val="solid"/>
            <a:round/>
            <a:headEnd len="sm" w="sm" type="none"/>
            <a:tailEnd len="sm" w="sm" type="none"/>
          </a:ln>
          <a:effectLst>
            <a:outerShdw blurRad="40000" rotWithShape="0" dir="5400000" dist="23000">
              <a:srgbClr val="000000">
                <a:alpha val="34509"/>
              </a:srgbClr>
            </a:outerShdw>
          </a:effectLst>
        </p:spPr>
      </p:cxnSp>
      <p:cxnSp>
        <p:nvCxnSpPr>
          <p:cNvPr id="176" name="Google Shape;176;p46"/>
          <p:cNvCxnSpPr/>
          <p:nvPr/>
        </p:nvCxnSpPr>
        <p:spPr>
          <a:xfrm>
            <a:off x="7908131" y="1985963"/>
            <a:ext cx="178594" cy="0"/>
          </a:xfrm>
          <a:prstGeom prst="straightConnector1">
            <a:avLst/>
          </a:prstGeom>
          <a:noFill/>
          <a:ln cap="flat" cmpd="sng" w="38100">
            <a:solidFill>
              <a:srgbClr val="0051BA"/>
            </a:solidFill>
            <a:prstDash val="solid"/>
            <a:round/>
            <a:headEnd len="sm" w="sm" type="none"/>
            <a:tailEnd len="sm" w="sm" type="none"/>
          </a:ln>
          <a:effectLst>
            <a:outerShdw blurRad="40000" rotWithShape="0" dir="5400000" dist="23000">
              <a:srgbClr val="000000">
                <a:alpha val="34509"/>
              </a:srgbClr>
            </a:outerShdw>
          </a:effectLst>
        </p:spPr>
      </p:cxnSp>
      <p:pic>
        <p:nvPicPr>
          <p:cNvPr id="177" name="Google Shape;177;p46"/>
          <p:cNvPicPr preferRelativeResize="0"/>
          <p:nvPr/>
        </p:nvPicPr>
        <p:blipFill rotWithShape="1">
          <a:blip r:embed="rId3">
            <a:alphaModFix/>
          </a:blip>
          <a:srcRect b="14788" l="0" r="0" t="14788"/>
          <a:stretch/>
        </p:blipFill>
        <p:spPr>
          <a:xfrm>
            <a:off x="1331388" y="1334575"/>
            <a:ext cx="6481224" cy="28527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g2c9ede6f53f_0_5"/>
          <p:cNvSpPr txBox="1"/>
          <p:nvPr>
            <p:ph type="title"/>
          </p:nvPr>
        </p:nvSpPr>
        <p:spPr>
          <a:xfrm>
            <a:off x="628560" y="273780"/>
            <a:ext cx="7886400" cy="9939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400"/>
              <a:buNone/>
            </a:pPr>
            <a:r>
              <a:rPr b="1" lang="en">
                <a:solidFill>
                  <a:srgbClr val="0051BA"/>
                </a:solidFill>
              </a:rPr>
              <a:t>Songs List</a:t>
            </a:r>
            <a:endParaRPr b="1">
              <a:solidFill>
                <a:srgbClr val="0051BA"/>
              </a:solidFill>
            </a:endParaRPr>
          </a:p>
        </p:txBody>
      </p:sp>
      <p:pic>
        <p:nvPicPr>
          <p:cNvPr id="183" name="Google Shape;183;g2c9ede6f53f_0_5"/>
          <p:cNvPicPr preferRelativeResize="0"/>
          <p:nvPr/>
        </p:nvPicPr>
        <p:blipFill rotWithShape="1">
          <a:blip r:embed="rId3">
            <a:alphaModFix/>
          </a:blip>
          <a:srcRect b="4995" l="0" r="0" t="5004"/>
          <a:stretch/>
        </p:blipFill>
        <p:spPr>
          <a:xfrm>
            <a:off x="1638075" y="971555"/>
            <a:ext cx="6348481" cy="35710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47"/>
          <p:cNvSpPr txBox="1"/>
          <p:nvPr>
            <p:ph type="title"/>
          </p:nvPr>
        </p:nvSpPr>
        <p:spPr>
          <a:xfrm>
            <a:off x="215053" y="719666"/>
            <a:ext cx="8421857" cy="547983"/>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 sz="1600">
                <a:solidFill>
                  <a:srgbClr val="213163"/>
                </a:solidFill>
                <a:latin typeface="Arial"/>
                <a:ea typeface="Arial"/>
                <a:cs typeface="Arial"/>
                <a:sym typeface="Arial"/>
              </a:rPr>
              <a:t>Future Enhancements</a:t>
            </a:r>
            <a:r>
              <a:rPr b="1" lang="en" sz="1600">
                <a:solidFill>
                  <a:srgbClr val="374151"/>
                </a:solidFill>
                <a:latin typeface="Arial"/>
                <a:ea typeface="Arial"/>
                <a:cs typeface="Arial"/>
                <a:sym typeface="Arial"/>
              </a:rPr>
              <a:t>:</a:t>
            </a:r>
            <a:br>
              <a:rPr b="0" i="0" lang="en">
                <a:solidFill>
                  <a:srgbClr val="374151"/>
                </a:solidFill>
                <a:latin typeface="Arial"/>
                <a:ea typeface="Arial"/>
                <a:cs typeface="Arial"/>
                <a:sym typeface="Arial"/>
              </a:rPr>
            </a:br>
            <a:endParaRPr/>
          </a:p>
        </p:txBody>
      </p:sp>
      <p:sp>
        <p:nvSpPr>
          <p:cNvPr id="189" name="Google Shape;189;p47"/>
          <p:cNvSpPr txBox="1"/>
          <p:nvPr/>
        </p:nvSpPr>
        <p:spPr>
          <a:xfrm>
            <a:off x="138533" y="993657"/>
            <a:ext cx="8866800" cy="18162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600"/>
              <a:buFont typeface="Arial"/>
              <a:buNone/>
            </a:pPr>
            <a:r>
              <a:rPr b="0" i="0" lang="en" sz="1600" u="none" cap="none" strike="noStrike">
                <a:solidFill>
                  <a:schemeClr val="dk1"/>
                </a:solidFill>
                <a:latin typeface="Arial"/>
                <a:ea typeface="Arial"/>
                <a:cs typeface="Arial"/>
                <a:sym typeface="Arial"/>
              </a:rPr>
              <a:t>	In the future, we could implement features such as personalized recommendations based on listening history, social sharing of playlists, integration with external music APIs for expanded content access, and support for offline playback. We could also enhance the user interface with more interactive elements. Continuous performance optimization and scalability improvements could also be done for growing user base.</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8"/>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Conclusion:</a:t>
            </a:r>
            <a:endParaRPr b="0" i="0" sz="1600" u="none" cap="none" strike="noStrike">
              <a:solidFill>
                <a:srgbClr val="000000"/>
              </a:solidFill>
              <a:latin typeface="Arial"/>
              <a:ea typeface="Arial"/>
              <a:cs typeface="Arial"/>
              <a:sym typeface="Arial"/>
            </a:endParaRPr>
          </a:p>
        </p:txBody>
      </p:sp>
      <p:cxnSp>
        <p:nvCxnSpPr>
          <p:cNvPr id="195" name="Google Shape;195;p4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96" name="Google Shape;196;p48"/>
          <p:cNvSpPr txBox="1"/>
          <p:nvPr/>
        </p:nvSpPr>
        <p:spPr>
          <a:xfrm>
            <a:off x="138533" y="993657"/>
            <a:ext cx="8866934" cy="1893339"/>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rPr b="0" i="0" lang="en" sz="1600" u="none" cap="none" strike="noStrike">
                <a:solidFill>
                  <a:schemeClr val="dk1"/>
                </a:solidFill>
                <a:latin typeface="Arial"/>
                <a:ea typeface="Arial"/>
                <a:cs typeface="Arial"/>
                <a:sym typeface="Arial"/>
              </a:rPr>
              <a:t>	In conclusion, this Django-based music streaming application presents a scalable and feature-rich platform for music enthusiasts. By leveraging Django's robust framework, I have  developed a responsive and secure solution that prioritizes user experience. With planned future enhancements, we are committed to evolving this application to meet the dynamic demands of music streaming while maintaining a seamless and enjoyable experience for our users.</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49"/>
          <p:cNvSpPr txBox="1"/>
          <p:nvPr>
            <p:ph type="title"/>
          </p:nvPr>
        </p:nvSpPr>
        <p:spPr>
          <a:xfrm>
            <a:off x="2881083" y="2196006"/>
            <a:ext cx="3381834" cy="751488"/>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SzPts val="1400"/>
              <a:buNone/>
            </a:pPr>
            <a:r>
              <a:rPr b="1" lang="en" sz="4800">
                <a:solidFill>
                  <a:srgbClr val="223366"/>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descr="A blue and white rectangle with a white border&#10;&#10;Description automatically generated" id="82" name="Google Shape;82;p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3" name="Google Shape;83;p8"/>
          <p:cNvSpPr txBox="1"/>
          <p:nvPr/>
        </p:nvSpPr>
        <p:spPr>
          <a:xfrm>
            <a:off x="2422762" y="970065"/>
            <a:ext cx="4283236" cy="433517"/>
          </a:xfrm>
          <a:prstGeom prst="rect">
            <a:avLst/>
          </a:prstGeom>
          <a:noFill/>
          <a:ln>
            <a:noFill/>
          </a:ln>
        </p:spPr>
        <p:txBody>
          <a:bodyPr anchorCtr="0" anchor="t" bIns="0" lIns="0" spcFirstLastPara="1" rIns="0" wrap="square" tIns="0">
            <a:spAutoFit/>
          </a:bodyPr>
          <a:lstStyle/>
          <a:p>
            <a:pPr indent="0" lvl="0" marL="0" marR="0" rtl="0" algn="ctr">
              <a:lnSpc>
                <a:spcPct val="196500"/>
              </a:lnSpc>
              <a:spcBef>
                <a:spcPts val="0"/>
              </a:spcBef>
              <a:spcAft>
                <a:spcPts val="0"/>
              </a:spcAft>
              <a:buClr>
                <a:srgbClr val="000000"/>
              </a:buClr>
              <a:buSzPts val="2000"/>
              <a:buFont typeface="Arial"/>
              <a:buNone/>
            </a:pPr>
            <a:r>
              <a:rPr b="1" i="0" lang="en" sz="2000" u="none" cap="none" strike="noStrike">
                <a:solidFill>
                  <a:srgbClr val="213164"/>
                </a:solidFill>
                <a:latin typeface="Arial"/>
                <a:ea typeface="Arial"/>
                <a:cs typeface="Arial"/>
                <a:sym typeface="Arial"/>
              </a:rPr>
              <a:t>CAPSTONE PROJECT SHOWCASE</a:t>
            </a:r>
            <a:endParaRPr b="0" i="0" sz="1400" u="none" cap="none" strike="noStrike">
              <a:solidFill>
                <a:srgbClr val="000000"/>
              </a:solidFill>
              <a:latin typeface="Arial"/>
              <a:ea typeface="Arial"/>
              <a:cs typeface="Arial"/>
              <a:sym typeface="Arial"/>
            </a:endParaRPr>
          </a:p>
        </p:txBody>
      </p:sp>
      <p:sp>
        <p:nvSpPr>
          <p:cNvPr id="84" name="Google Shape;84;p8"/>
          <p:cNvSpPr/>
          <p:nvPr/>
        </p:nvSpPr>
        <p:spPr>
          <a:xfrm>
            <a:off x="956310" y="3037840"/>
            <a:ext cx="7227570" cy="530626"/>
          </a:xfrm>
          <a:prstGeom prst="roundRect">
            <a:avLst>
              <a:gd fmla="val 16667" name="adj"/>
            </a:avLst>
          </a:prstGeom>
          <a:solidFill>
            <a:srgbClr val="DFDDFB"/>
          </a:solidFill>
          <a:ln cap="flat" cmpd="sng" w="25400">
            <a:solidFill>
              <a:srgbClr val="DFD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5" name="Google Shape;85;p8"/>
          <p:cNvSpPr txBox="1"/>
          <p:nvPr/>
        </p:nvSpPr>
        <p:spPr>
          <a:xfrm>
            <a:off x="1571630" y="3183633"/>
            <a:ext cx="5839143"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1" i="0" lang="en" sz="1600" u="none" cap="none" strike="noStrike">
                <a:solidFill>
                  <a:schemeClr val="dk1"/>
                </a:solidFill>
                <a:latin typeface="Arial"/>
                <a:ea typeface="Arial"/>
                <a:cs typeface="Arial"/>
                <a:sym typeface="Arial"/>
              </a:rPr>
              <a:t>Music Web Application using Django Framework</a:t>
            </a:r>
            <a:endParaRPr b="1" i="0" sz="1600" u="none" cap="none" strike="noStrike">
              <a:solidFill>
                <a:schemeClr val="dk1"/>
              </a:solidFill>
              <a:latin typeface="Arial"/>
              <a:ea typeface="Arial"/>
              <a:cs typeface="Arial"/>
              <a:sym typeface="Arial"/>
            </a:endParaRPr>
          </a:p>
        </p:txBody>
      </p:sp>
      <p:sp>
        <p:nvSpPr>
          <p:cNvPr id="86" name="Google Shape;86;p8"/>
          <p:cNvSpPr txBox="1"/>
          <p:nvPr/>
        </p:nvSpPr>
        <p:spPr>
          <a:xfrm>
            <a:off x="3872230" y="2704572"/>
            <a:ext cx="1399540" cy="23904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1" i="0" lang="en" sz="1600" u="none" cap="none" strike="noStrike">
                <a:solidFill>
                  <a:schemeClr val="lt1"/>
                </a:solidFill>
                <a:latin typeface="Arial"/>
                <a:ea typeface="Arial"/>
                <a:cs typeface="Arial"/>
                <a:sym typeface="Arial"/>
              </a:rPr>
              <a:t>Project Title</a:t>
            </a:r>
            <a:endParaRPr b="1" i="0" sz="1600" u="none" cap="none" strike="noStrike">
              <a:solidFill>
                <a:schemeClr val="lt1"/>
              </a:solidFill>
              <a:latin typeface="Arial"/>
              <a:ea typeface="Arial"/>
              <a:cs typeface="Arial"/>
              <a:sym typeface="Arial"/>
            </a:endParaRPr>
          </a:p>
        </p:txBody>
      </p:sp>
      <p:sp>
        <p:nvSpPr>
          <p:cNvPr id="87" name="Google Shape;87;p8"/>
          <p:cNvSpPr txBox="1"/>
          <p:nvPr/>
        </p:nvSpPr>
        <p:spPr>
          <a:xfrm>
            <a:off x="1276813" y="4029973"/>
            <a:ext cx="6590375" cy="512320"/>
          </a:xfrm>
          <a:prstGeom prst="rect">
            <a:avLst/>
          </a:prstGeom>
          <a:noFill/>
          <a:ln>
            <a:noFill/>
          </a:ln>
        </p:spPr>
        <p:txBody>
          <a:bodyPr anchorCtr="0" anchor="t" bIns="0" lIns="0" spcFirstLastPara="1" rIns="0" wrap="square" tIns="0">
            <a:spAutoFit/>
          </a:bodyPr>
          <a:lstStyle/>
          <a:p>
            <a:pPr indent="0" lvl="0" marL="0" marR="0" rtl="0" algn="ctr">
              <a:lnSpc>
                <a:spcPct val="124749"/>
              </a:lnSpc>
              <a:spcBef>
                <a:spcPts val="0"/>
              </a:spcBef>
              <a:spcAft>
                <a:spcPts val="0"/>
              </a:spcAft>
              <a:buClr>
                <a:srgbClr val="000000"/>
              </a:buClr>
              <a:buSzPts val="1600"/>
              <a:buFont typeface="Arial"/>
              <a:buNone/>
            </a:pPr>
            <a:r>
              <a:rPr b="0" i="0" lang="en" sz="1600" u="none" cap="none" strike="noStrike">
                <a:solidFill>
                  <a:schemeClr val="lt1"/>
                </a:solidFill>
                <a:latin typeface="Arial"/>
                <a:ea typeface="Arial"/>
                <a:cs typeface="Arial"/>
                <a:sym typeface="Arial"/>
              </a:rPr>
              <a:t>Abstract | Problem Statement | Project Overview | Proposed Solution | Technology Used | Modelling &amp; Results | Conclusion </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6"/>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Abstract:</a:t>
            </a:r>
            <a:br>
              <a:rPr b="1" i="0" lang="en" sz="1600" u="none" cap="none" strike="noStrike">
                <a:solidFill>
                  <a:srgbClr val="213163"/>
                </a:solidFill>
                <a:latin typeface="Arial"/>
                <a:ea typeface="Arial"/>
                <a:cs typeface="Arial"/>
                <a:sym typeface="Arial"/>
              </a:rPr>
            </a:br>
            <a:br>
              <a:rPr b="1" i="0" lang="en" sz="1600" u="none" cap="none" strike="noStrike">
                <a:solidFill>
                  <a:srgbClr val="213163"/>
                </a:solidFill>
                <a:latin typeface="Arial"/>
                <a:ea typeface="Arial"/>
                <a:cs typeface="Arial"/>
                <a:sym typeface="Arial"/>
              </a:rPr>
            </a:br>
            <a:endParaRPr b="0" i="0" sz="1600" u="none" cap="none" strike="noStrike">
              <a:solidFill>
                <a:srgbClr val="000000"/>
              </a:solidFill>
              <a:latin typeface="Arial"/>
              <a:ea typeface="Arial"/>
              <a:cs typeface="Arial"/>
              <a:sym typeface="Arial"/>
            </a:endParaRPr>
          </a:p>
        </p:txBody>
      </p:sp>
      <p:cxnSp>
        <p:nvCxnSpPr>
          <p:cNvPr id="93" name="Google Shape;93;p36"/>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94" name="Google Shape;94;p36"/>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
        <p:nvSpPr>
          <p:cNvPr id="95" name="Google Shape;95;p36"/>
          <p:cNvSpPr/>
          <p:nvPr/>
        </p:nvSpPr>
        <p:spPr>
          <a:xfrm>
            <a:off x="138652" y="1004393"/>
            <a:ext cx="8717754" cy="2262671"/>
          </a:xfrm>
          <a:prstGeom prst="rect">
            <a:avLst/>
          </a:prstGeom>
          <a:noFill/>
          <a:ln>
            <a:noFill/>
          </a:ln>
        </p:spPr>
        <p:txBody>
          <a:bodyPr anchorCtr="0" anchor="ctr" bIns="45700" lIns="91425" spcFirstLastPara="1" rIns="91425" wrap="square" tIns="45700">
            <a:spAutoFit/>
          </a:bodyPr>
          <a:lstStyle/>
          <a:p>
            <a:pPr indent="0" lvl="0" marL="0" marR="0" rtl="0" algn="just">
              <a:lnSpc>
                <a:spcPct val="150000"/>
              </a:lnSpc>
              <a:spcBef>
                <a:spcPts val="0"/>
              </a:spcBef>
              <a:spcAft>
                <a:spcPts val="0"/>
              </a:spcAft>
              <a:buClr>
                <a:schemeClr val="dk1"/>
              </a:buClr>
              <a:buSzPts val="1600"/>
              <a:buFont typeface="Arial"/>
              <a:buNone/>
            </a:pPr>
            <a:r>
              <a:rPr b="0" i="0" lang="en" sz="1600" u="none" cap="none" strike="noStrike">
                <a:solidFill>
                  <a:schemeClr val="dk1"/>
                </a:solidFill>
                <a:latin typeface="Arial"/>
                <a:ea typeface="Arial"/>
                <a:cs typeface="Arial"/>
                <a:sym typeface="Arial"/>
              </a:rPr>
              <a:t>	This project involves development of a music application using Django. This application will allow users to create accounts, manage music libraries and stream music. Key features include user authentication, a responsive user interface, secure file storage, and a dynamic music player interface. Additionally, the application will utilize Django's built-in ORM for database management and RESTful APIs for seamless integration with frontend technologies. </a:t>
            </a:r>
            <a:endParaRPr b="0" i="0" sz="1400" u="none" cap="none" strike="noStrike">
              <a:solidFill>
                <a:srgbClr val="000000"/>
              </a:solidFill>
              <a:latin typeface="Arial"/>
              <a:ea typeface="Arial"/>
              <a:cs typeface="Arial"/>
              <a:sym typeface="Arial"/>
            </a:endParaRPr>
          </a:p>
        </p:txBody>
      </p:sp>
      <p:sp>
        <p:nvSpPr>
          <p:cNvPr id="96" name="Google Shape;96;p36"/>
          <p:cNvSpPr/>
          <p:nvPr/>
        </p:nvSpPr>
        <p:spPr>
          <a:xfrm>
            <a:off x="0" y="0"/>
            <a:ext cx="3162300" cy="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6"/>
          <p:cNvSpPr/>
          <p:nvPr/>
        </p:nvSpPr>
        <p:spPr>
          <a:xfrm>
            <a:off x="0" y="0"/>
            <a:ext cx="9144000" cy="0"/>
          </a:xfrm>
          <a:prstGeom prst="rect">
            <a:avLst/>
          </a:prstGeom>
          <a:solidFill>
            <a:srgbClr val="212121"/>
          </a:solid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FFFFFF"/>
              </a:buClr>
              <a:buSzPts val="1800"/>
              <a:buFont typeface="Arial"/>
              <a:buNone/>
            </a:pPr>
            <a:br>
              <a:rPr b="0" i="0" lang="en" sz="1800" u="none" cap="none" strike="noStrike">
                <a:solidFill>
                  <a:srgbClr val="FFFFFF"/>
                </a:solidFill>
                <a:latin typeface="Inter"/>
                <a:ea typeface="Inter"/>
                <a:cs typeface="Inter"/>
                <a:sym typeface="Inter"/>
              </a:rPr>
            </a:b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7"/>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Problem Statement</a:t>
            </a:r>
            <a:endParaRPr b="0" i="0" sz="1600" u="none" cap="none" strike="noStrike">
              <a:solidFill>
                <a:srgbClr val="000000"/>
              </a:solidFill>
              <a:latin typeface="Arial"/>
              <a:ea typeface="Arial"/>
              <a:cs typeface="Arial"/>
              <a:sym typeface="Arial"/>
            </a:endParaRPr>
          </a:p>
        </p:txBody>
      </p:sp>
      <p:cxnSp>
        <p:nvCxnSpPr>
          <p:cNvPr id="103" name="Google Shape;103;p37"/>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04" name="Google Shape;104;p37"/>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
        <p:nvSpPr>
          <p:cNvPr id="105" name="Google Shape;105;p37"/>
          <p:cNvSpPr/>
          <p:nvPr/>
        </p:nvSpPr>
        <p:spPr>
          <a:xfrm>
            <a:off x="138652" y="1004393"/>
            <a:ext cx="8717754" cy="416011"/>
          </a:xfrm>
          <a:prstGeom prst="rect">
            <a:avLst/>
          </a:prstGeom>
          <a:noFill/>
          <a:ln>
            <a:noFill/>
          </a:ln>
        </p:spPr>
        <p:txBody>
          <a:bodyPr anchorCtr="0" anchor="ctr"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rPr b="0" i="0" lang="en" sz="1600" u="none" cap="none" strike="noStrike">
                <a:solidFill>
                  <a:srgbClr val="000000"/>
                </a:solidFill>
                <a:latin typeface="Arial"/>
                <a:ea typeface="Arial"/>
                <a:cs typeface="Arial"/>
                <a:sym typeface="Arial"/>
              </a:rPr>
              <a:t>	Creation of Music Web Application using Django Framework</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8"/>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Project Overview</a:t>
            </a:r>
            <a:endParaRPr b="0" i="0" sz="1600" u="none" cap="none" strike="noStrike">
              <a:solidFill>
                <a:srgbClr val="000000"/>
              </a:solidFill>
              <a:latin typeface="Arial"/>
              <a:ea typeface="Arial"/>
              <a:cs typeface="Arial"/>
              <a:sym typeface="Arial"/>
            </a:endParaRPr>
          </a:p>
        </p:txBody>
      </p:sp>
      <p:cxnSp>
        <p:nvCxnSpPr>
          <p:cNvPr id="111" name="Google Shape;111;p38"/>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12" name="Google Shape;112;p38"/>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
        <p:nvSpPr>
          <p:cNvPr id="113" name="Google Shape;113;p38"/>
          <p:cNvSpPr/>
          <p:nvPr/>
        </p:nvSpPr>
        <p:spPr>
          <a:xfrm>
            <a:off x="138652" y="1041592"/>
            <a:ext cx="8717754" cy="2262671"/>
          </a:xfrm>
          <a:prstGeom prst="rect">
            <a:avLst/>
          </a:prstGeom>
          <a:noFill/>
          <a:ln>
            <a:noFill/>
          </a:ln>
        </p:spPr>
        <p:txBody>
          <a:bodyPr anchorCtr="0" anchor="ctr" bIns="45700" lIns="91425" spcFirstLastPara="1" rIns="91425" wrap="square" tIns="45700">
            <a:spAutoFit/>
          </a:bodyPr>
          <a:lstStyle/>
          <a:p>
            <a:pPr indent="0" lvl="0" marL="0" marR="0" rtl="0" algn="just">
              <a:lnSpc>
                <a:spcPct val="150000"/>
              </a:lnSpc>
              <a:spcBef>
                <a:spcPts val="0"/>
              </a:spcBef>
              <a:spcAft>
                <a:spcPts val="0"/>
              </a:spcAft>
              <a:buClr>
                <a:schemeClr val="dk1"/>
              </a:buClr>
              <a:buSzPts val="1600"/>
              <a:buFont typeface="Arial"/>
              <a:buNone/>
            </a:pPr>
            <a:r>
              <a:rPr b="0" i="0" lang="en" sz="1600" u="none" cap="none" strike="noStrike">
                <a:solidFill>
                  <a:schemeClr val="dk1"/>
                </a:solidFill>
                <a:latin typeface="Arial"/>
                <a:ea typeface="Arial"/>
                <a:cs typeface="Arial"/>
                <a:sym typeface="Arial"/>
              </a:rPr>
              <a:t>	This project aims to develop a modern and user-friendly music streaming application using Django. The application will enable users to create personalized accounts, manage their music collections, and enjoy seamless streaming of their favorite tracks. Key features include user authentication, responsive design for various devices, secure file storage, and an intuitive music player interface. Leveraging Django's ORM and RESTful APIs, our goal is to deliver a reliable platform that enhances the music listening experience for all users.</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39"/>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Proposed Solution</a:t>
            </a:r>
            <a:endParaRPr b="0" i="0" sz="1600" u="none" cap="none" strike="noStrike">
              <a:solidFill>
                <a:srgbClr val="000000"/>
              </a:solidFill>
              <a:latin typeface="Arial"/>
              <a:ea typeface="Arial"/>
              <a:cs typeface="Arial"/>
              <a:sym typeface="Arial"/>
            </a:endParaRPr>
          </a:p>
        </p:txBody>
      </p:sp>
      <p:sp>
        <p:nvSpPr>
          <p:cNvPr id="119" name="Google Shape;119;p39"/>
          <p:cNvSpPr txBox="1"/>
          <p:nvPr/>
        </p:nvSpPr>
        <p:spPr>
          <a:xfrm>
            <a:off x="138533" y="1041592"/>
            <a:ext cx="8866800" cy="2555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600"/>
              <a:buFont typeface="Arial"/>
              <a:buNone/>
            </a:pPr>
            <a:r>
              <a:rPr b="0" i="0" lang="en" sz="1600" u="none" cap="none" strike="noStrike">
                <a:solidFill>
                  <a:schemeClr val="dk1"/>
                </a:solidFill>
                <a:latin typeface="Arial"/>
                <a:ea typeface="Arial"/>
                <a:cs typeface="Arial"/>
                <a:sym typeface="Arial"/>
              </a:rPr>
              <a:t>	Our solution involves building a music streaming application using Django, integrating essential features like user authentication, music upload and management, and a responsive music player. We will implement secure file storage for user uploads and ensure compatibility across different devices through responsive design. The use of Django's ORM will facilitate efficient database management, while RESTful APIs will enable seamless communication with the frontend. Our aim is to create a streamlined and enjoyable music streaming experience for users, emphasizing simplicity and functionality.</a:t>
            </a:r>
            <a:endParaRPr b="0" i="0" sz="1600" u="none" cap="none" strike="noStrike">
              <a:solidFill>
                <a:schemeClr val="dk1"/>
              </a:solidFill>
              <a:latin typeface="Arial"/>
              <a:ea typeface="Arial"/>
              <a:cs typeface="Arial"/>
              <a:sym typeface="Arial"/>
            </a:endParaRPr>
          </a:p>
        </p:txBody>
      </p:sp>
      <p:cxnSp>
        <p:nvCxnSpPr>
          <p:cNvPr id="120" name="Google Shape;120;p39"/>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21" name="Google Shape;121;p39"/>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40"/>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Technology Used</a:t>
            </a:r>
            <a:endParaRPr b="0" i="0" sz="1600" u="none" cap="none" strike="noStrike">
              <a:solidFill>
                <a:srgbClr val="000000"/>
              </a:solidFill>
              <a:latin typeface="Arial"/>
              <a:ea typeface="Arial"/>
              <a:cs typeface="Arial"/>
              <a:sym typeface="Arial"/>
            </a:endParaRPr>
          </a:p>
        </p:txBody>
      </p:sp>
      <p:sp>
        <p:nvSpPr>
          <p:cNvPr id="127" name="Google Shape;127;p40"/>
          <p:cNvSpPr txBox="1"/>
          <p:nvPr/>
        </p:nvSpPr>
        <p:spPr>
          <a:xfrm>
            <a:off x="128063" y="1059160"/>
            <a:ext cx="5314387" cy="3790000"/>
          </a:xfrm>
          <a:prstGeom prst="rect">
            <a:avLst/>
          </a:prstGeom>
          <a:noFill/>
          <a:ln>
            <a:noFill/>
          </a:ln>
        </p:spPr>
        <p:txBody>
          <a:bodyPr anchorCtr="0" anchor="t" bIns="91425" lIns="91425" spcFirstLastPara="1" rIns="91425" wrap="square" tIns="91425">
            <a:noAutofit/>
          </a:bodyPr>
          <a:lstStyle/>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a:p>
            <a:pPr indent="-84453" lvl="0" marL="173355" marR="0" rtl="0" algn="l">
              <a:lnSpc>
                <a:spcPct val="100000"/>
              </a:lnSpc>
              <a:spcBef>
                <a:spcPts val="200"/>
              </a:spcBef>
              <a:spcAft>
                <a:spcPts val="0"/>
              </a:spcAft>
              <a:buClr>
                <a:srgbClr val="213163"/>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40"/>
          <p:cNvSpPr/>
          <p:nvPr/>
        </p:nvSpPr>
        <p:spPr>
          <a:xfrm>
            <a:off x="-84668" y="615950"/>
            <a:ext cx="8951601" cy="4064000"/>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path>
              <a:path extrusionOk="0" fill="none" h="120000" w="120000">
                <a:moveTo>
                  <a:pt x="-10000" y="22500"/>
                </a:moveTo>
                <a:lnTo>
                  <a:pt x="-46000" y="135000"/>
                </a:lnTo>
              </a:path>
            </a:pathLst>
          </a:custGeom>
          <a:noFill/>
          <a:ln>
            <a:noFill/>
          </a:ln>
        </p:spPr>
        <p:txBody>
          <a:bodyPr anchorCtr="1"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9" name="Google Shape;129;p40"/>
          <p:cNvPicPr preferRelativeResize="0"/>
          <p:nvPr/>
        </p:nvPicPr>
        <p:blipFill rotWithShape="1">
          <a:blip r:embed="rId3">
            <a:alphaModFix/>
          </a:blip>
          <a:srcRect b="0" l="0" r="0" t="0"/>
          <a:stretch/>
        </p:blipFill>
        <p:spPr>
          <a:xfrm>
            <a:off x="1021171" y="1723257"/>
            <a:ext cx="2956469" cy="2573047"/>
          </a:xfrm>
          <a:prstGeom prst="rect">
            <a:avLst/>
          </a:prstGeom>
          <a:noFill/>
          <a:ln>
            <a:noFill/>
          </a:ln>
        </p:spPr>
      </p:pic>
      <p:pic>
        <p:nvPicPr>
          <p:cNvPr id="130" name="Google Shape;130;p40"/>
          <p:cNvPicPr preferRelativeResize="0"/>
          <p:nvPr/>
        </p:nvPicPr>
        <p:blipFill rotWithShape="1">
          <a:blip r:embed="rId4">
            <a:alphaModFix/>
          </a:blip>
          <a:srcRect b="0" l="0" r="0" t="0"/>
          <a:stretch/>
        </p:blipFill>
        <p:spPr>
          <a:xfrm>
            <a:off x="4564380" y="1712692"/>
            <a:ext cx="4165599" cy="2090952"/>
          </a:xfrm>
          <a:prstGeom prst="rect">
            <a:avLst/>
          </a:prstGeom>
          <a:noFill/>
          <a:ln>
            <a:noFill/>
          </a:ln>
        </p:spPr>
      </p:pic>
      <p:sp>
        <p:nvSpPr>
          <p:cNvPr id="131" name="Google Shape;131;p40"/>
          <p:cNvSpPr txBox="1"/>
          <p:nvPr/>
        </p:nvSpPr>
        <p:spPr>
          <a:xfrm>
            <a:off x="1000361" y="1361511"/>
            <a:ext cx="3318484"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Front-end</a:t>
            </a:r>
            <a:endParaRPr b="0" i="0" sz="1400" u="none" cap="none" strike="noStrike">
              <a:solidFill>
                <a:srgbClr val="000000"/>
              </a:solidFill>
              <a:latin typeface="Arial"/>
              <a:ea typeface="Arial"/>
              <a:cs typeface="Arial"/>
              <a:sym typeface="Arial"/>
            </a:endParaRPr>
          </a:p>
        </p:txBody>
      </p:sp>
      <p:sp>
        <p:nvSpPr>
          <p:cNvPr id="132" name="Google Shape;132;p40"/>
          <p:cNvSpPr txBox="1"/>
          <p:nvPr/>
        </p:nvSpPr>
        <p:spPr>
          <a:xfrm>
            <a:off x="4865736" y="1287522"/>
            <a:ext cx="358096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Back-end</a:t>
            </a:r>
            <a:endParaRPr b="0" i="0" sz="1400" u="none" cap="none" strike="noStrike">
              <a:solidFill>
                <a:srgbClr val="000000"/>
              </a:solidFill>
              <a:latin typeface="Arial"/>
              <a:ea typeface="Arial"/>
              <a:cs typeface="Arial"/>
              <a:sym typeface="Arial"/>
            </a:endParaRPr>
          </a:p>
        </p:txBody>
      </p:sp>
      <p:cxnSp>
        <p:nvCxnSpPr>
          <p:cNvPr id="133" name="Google Shape;133;p40"/>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34" name="Google Shape;134;p40"/>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41"/>
          <p:cNvSpPr txBox="1"/>
          <p:nvPr>
            <p:ph type="title"/>
          </p:nvPr>
        </p:nvSpPr>
        <p:spPr>
          <a:xfrm>
            <a:off x="131032" y="682130"/>
            <a:ext cx="2936082"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Modelling &amp; Results</a:t>
            </a:r>
            <a:endParaRPr b="0" i="0" sz="1600" u="none" cap="none" strike="noStrike">
              <a:solidFill>
                <a:srgbClr val="000000"/>
              </a:solidFill>
              <a:latin typeface="Arial"/>
              <a:ea typeface="Arial"/>
              <a:cs typeface="Arial"/>
              <a:sym typeface="Arial"/>
            </a:endParaRPr>
          </a:p>
        </p:txBody>
      </p:sp>
      <p:cxnSp>
        <p:nvCxnSpPr>
          <p:cNvPr id="140" name="Google Shape;140;p41"/>
          <p:cNvCxnSpPr/>
          <p:nvPr/>
        </p:nvCxnSpPr>
        <p:spPr>
          <a:xfrm>
            <a:off x="0" y="4675910"/>
            <a:ext cx="9144000" cy="0"/>
          </a:xfrm>
          <a:prstGeom prst="straightConnector1">
            <a:avLst/>
          </a:prstGeom>
          <a:noFill/>
          <a:ln cap="flat" cmpd="sng" w="9525">
            <a:solidFill>
              <a:srgbClr val="BFBFBF"/>
            </a:solidFill>
            <a:prstDash val="solid"/>
            <a:round/>
            <a:headEnd len="sm" w="sm" type="none"/>
            <a:tailEnd len="sm" w="sm" type="none"/>
          </a:ln>
        </p:spPr>
      </p:cxnSp>
      <p:sp>
        <p:nvSpPr>
          <p:cNvPr id="141" name="Google Shape;141;p41"/>
          <p:cNvSpPr txBox="1"/>
          <p:nvPr/>
        </p:nvSpPr>
        <p:spPr>
          <a:xfrm>
            <a:off x="138652" y="4713110"/>
            <a:ext cx="707168"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Source :</a:t>
            </a:r>
            <a:endParaRPr b="0" i="0" sz="1400" u="none" cap="none" strike="noStrike">
              <a:solidFill>
                <a:srgbClr val="000000"/>
              </a:solidFill>
              <a:latin typeface="Arial"/>
              <a:ea typeface="Arial"/>
              <a:cs typeface="Arial"/>
              <a:sym typeface="Arial"/>
            </a:endParaRPr>
          </a:p>
        </p:txBody>
      </p:sp>
      <p:sp>
        <p:nvSpPr>
          <p:cNvPr id="142" name="Google Shape;142;p41"/>
          <p:cNvSpPr txBox="1"/>
          <p:nvPr/>
        </p:nvSpPr>
        <p:spPr>
          <a:xfrm>
            <a:off x="138533" y="1102220"/>
            <a:ext cx="8866800" cy="21858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Clr>
                <a:srgbClr val="000000"/>
              </a:buClr>
              <a:buSzPts val="1600"/>
              <a:buFont typeface="Arial"/>
              <a:buNone/>
            </a:pPr>
            <a:r>
              <a:rPr b="0" i="0" lang="en" sz="1600" u="none" cap="none" strike="noStrike">
                <a:solidFill>
                  <a:schemeClr val="dk1"/>
                </a:solidFill>
                <a:latin typeface="Arial"/>
                <a:ea typeface="Arial"/>
                <a:cs typeface="Arial"/>
                <a:sym typeface="Arial"/>
              </a:rPr>
              <a:t>	The project will involve designing a Django data model to represent users, music tracks, and playlists. Utilizing Django's ORM, we'll ensure efficient data storage and retrieval. User authentication will be implemented using Django's built-in authentication system. For the frontend, responsive templates will be created using HTML, CSS and JavaScript for seamless user interaction. The music streaming functionality will be achieved using Django's file handling capabilities and a custom music player interface.</a:t>
            </a:r>
            <a:endParaRPr b="0" i="0" sz="1600" u="none" cap="none" strike="noStrike">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42"/>
          <p:cNvSpPr txBox="1"/>
          <p:nvPr>
            <p:ph type="title"/>
          </p:nvPr>
        </p:nvSpPr>
        <p:spPr>
          <a:xfrm>
            <a:off x="155850" y="577423"/>
            <a:ext cx="8832300" cy="451933"/>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b="1" lang="en" sz="1600">
                <a:solidFill>
                  <a:srgbClr val="213163"/>
                </a:solidFill>
              </a:rPr>
              <a:t>Homepage</a:t>
            </a:r>
            <a:endParaRPr/>
          </a:p>
        </p:txBody>
      </p:sp>
      <p:pic>
        <p:nvPicPr>
          <p:cNvPr id="148" name="Google Shape;148;p42"/>
          <p:cNvPicPr preferRelativeResize="0"/>
          <p:nvPr/>
        </p:nvPicPr>
        <p:blipFill rotWithShape="1">
          <a:blip r:embed="rId3">
            <a:alphaModFix/>
          </a:blip>
          <a:srcRect b="4995" l="0" r="0" t="5004"/>
          <a:stretch/>
        </p:blipFill>
        <p:spPr>
          <a:xfrm>
            <a:off x="4865625" y="1231125"/>
            <a:ext cx="3158474" cy="1776625"/>
          </a:xfrm>
          <a:prstGeom prst="rect">
            <a:avLst/>
          </a:prstGeom>
          <a:noFill/>
          <a:ln>
            <a:noFill/>
          </a:ln>
        </p:spPr>
      </p:pic>
      <p:pic>
        <p:nvPicPr>
          <p:cNvPr id="149" name="Google Shape;149;p42"/>
          <p:cNvPicPr preferRelativeResize="0"/>
          <p:nvPr/>
        </p:nvPicPr>
        <p:blipFill rotWithShape="1">
          <a:blip r:embed="rId4">
            <a:alphaModFix/>
          </a:blip>
          <a:srcRect b="4995" l="0" r="0" t="5004"/>
          <a:stretch/>
        </p:blipFill>
        <p:spPr>
          <a:xfrm>
            <a:off x="921850" y="3158375"/>
            <a:ext cx="3069616" cy="1726650"/>
          </a:xfrm>
          <a:prstGeom prst="rect">
            <a:avLst/>
          </a:prstGeom>
          <a:noFill/>
          <a:ln>
            <a:noFill/>
          </a:ln>
        </p:spPr>
      </p:pic>
      <p:pic>
        <p:nvPicPr>
          <p:cNvPr id="150" name="Google Shape;150;p42"/>
          <p:cNvPicPr preferRelativeResize="0"/>
          <p:nvPr/>
        </p:nvPicPr>
        <p:blipFill rotWithShape="1">
          <a:blip r:embed="rId5">
            <a:alphaModFix/>
          </a:blip>
          <a:srcRect b="4995" l="0" r="0" t="5004"/>
          <a:stretch/>
        </p:blipFill>
        <p:spPr>
          <a:xfrm>
            <a:off x="4865628" y="3108375"/>
            <a:ext cx="3158460" cy="1776625"/>
          </a:xfrm>
          <a:prstGeom prst="rect">
            <a:avLst/>
          </a:prstGeom>
          <a:noFill/>
          <a:ln>
            <a:noFill/>
          </a:ln>
        </p:spPr>
      </p:pic>
      <p:pic>
        <p:nvPicPr>
          <p:cNvPr id="151" name="Google Shape;151;p42"/>
          <p:cNvPicPr preferRelativeResize="0"/>
          <p:nvPr/>
        </p:nvPicPr>
        <p:blipFill rotWithShape="1">
          <a:blip r:embed="rId6">
            <a:alphaModFix/>
          </a:blip>
          <a:srcRect b="4995" l="0" r="0" t="5004"/>
          <a:stretch/>
        </p:blipFill>
        <p:spPr>
          <a:xfrm>
            <a:off x="877425" y="1205550"/>
            <a:ext cx="3158474" cy="1776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Dr Moinudeen Syed</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